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57" r:id="rId4"/>
    <p:sldId id="265" r:id="rId5"/>
    <p:sldId id="267" r:id="rId6"/>
    <p:sldId id="262" r:id="rId7"/>
    <p:sldId id="268" r:id="rId8"/>
    <p:sldId id="263" r:id="rId9"/>
    <p:sldId id="260" r:id="rId10"/>
    <p:sldId id="264" r:id="rId11"/>
    <p:sldId id="261" r:id="rId12"/>
    <p:sldId id="269" r:id="rId13"/>
    <p:sldId id="259" r:id="rId14"/>
    <p:sldId id="270" r:id="rId15"/>
    <p:sldId id="274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9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6F6D6-AB3F-4639-9822-DCA09DC7417D}" type="datetimeFigureOut">
              <a:rPr lang="en-US" smtClean="0"/>
              <a:t>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AFDE4-46F7-491F-9631-20E5151CE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538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6F6D6-AB3F-4639-9822-DCA09DC7417D}" type="datetimeFigureOut">
              <a:rPr lang="en-US" smtClean="0"/>
              <a:t>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AFDE4-46F7-491F-9631-20E5151CE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66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6F6D6-AB3F-4639-9822-DCA09DC7417D}" type="datetimeFigureOut">
              <a:rPr lang="en-US" smtClean="0"/>
              <a:t>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AFDE4-46F7-491F-9631-20E5151CE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343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6F6D6-AB3F-4639-9822-DCA09DC7417D}" type="datetimeFigureOut">
              <a:rPr lang="en-US" smtClean="0"/>
              <a:t>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AFDE4-46F7-491F-9631-20E5151CE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779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6F6D6-AB3F-4639-9822-DCA09DC7417D}" type="datetimeFigureOut">
              <a:rPr lang="en-US" smtClean="0"/>
              <a:t>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AFDE4-46F7-491F-9631-20E5151CE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696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6F6D6-AB3F-4639-9822-DCA09DC7417D}" type="datetimeFigureOut">
              <a:rPr lang="en-US" smtClean="0"/>
              <a:t>1/17/2013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AFDE4-46F7-491F-9631-20E5151CE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938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6F6D6-AB3F-4639-9822-DCA09DC7417D}" type="datetimeFigureOut">
              <a:rPr lang="en-US" smtClean="0"/>
              <a:t>1/17/2013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AFDE4-46F7-491F-9631-20E5151CE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657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6F6D6-AB3F-4639-9822-DCA09DC7417D}" type="datetimeFigureOut">
              <a:rPr lang="en-US" smtClean="0"/>
              <a:t>1/17/2013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AFDE4-46F7-491F-9631-20E5151CE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320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6F6D6-AB3F-4639-9822-DCA09DC7417D}" type="datetimeFigureOut">
              <a:rPr lang="en-US" smtClean="0"/>
              <a:t>1/17/2013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AFDE4-46F7-491F-9631-20E5151CE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91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6F6D6-AB3F-4639-9822-DCA09DC7417D}" type="datetimeFigureOut">
              <a:rPr lang="en-US" smtClean="0"/>
              <a:t>1/17/2013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AFDE4-46F7-491F-9631-20E5151CE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487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6F6D6-AB3F-4639-9822-DCA09DC7417D}" type="datetimeFigureOut">
              <a:rPr lang="en-US" smtClean="0"/>
              <a:t>1/17/2013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AFDE4-46F7-491F-9631-20E5151CE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636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86F6D6-AB3F-4639-9822-DCA09DC7417D}" type="datetimeFigureOut">
              <a:rPr lang="en-US" smtClean="0"/>
              <a:t>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AFDE4-46F7-491F-9631-20E5151CE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073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//upload.wikimedia.org/wikipedia/commons/a/ab/NotreDameI.jp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3/38/Facade-notre-dame-paris-ciel-bleu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229600" cy="1676400"/>
          </a:xfrm>
        </p:spPr>
        <p:txBody>
          <a:bodyPr>
            <a:noAutofit/>
          </a:bodyPr>
          <a:lstStyle/>
          <a:p>
            <a:r>
              <a:rPr lang="en-US" sz="9600" dirty="0" smtClean="0">
                <a:solidFill>
                  <a:schemeClr val="bg1"/>
                </a:solidFill>
                <a:latin typeface="Viner Hand ITC" pitchFamily="66" charset="0"/>
              </a:rPr>
              <a:t>Architecture</a:t>
            </a:r>
            <a:endParaRPr lang="en-US" sz="9600" dirty="0">
              <a:solidFill>
                <a:schemeClr val="bg1"/>
              </a:solidFill>
              <a:latin typeface="Viner Hand ITC" pitchFamily="66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4000760"/>
              </p:ext>
            </p:extLst>
          </p:nvPr>
        </p:nvGraphicFramePr>
        <p:xfrm>
          <a:off x="685800" y="2057400"/>
          <a:ext cx="8229600" cy="2621280"/>
        </p:xfrm>
        <a:graphic>
          <a:graphicData uri="http://schemas.openxmlformats.org/drawingml/2006/table">
            <a:tbl>
              <a:tblPr/>
              <a:tblGrid>
                <a:gridCol w="8229600"/>
              </a:tblGrid>
              <a:tr h="0">
                <a:tc>
                  <a:txBody>
                    <a:bodyPr/>
                    <a:lstStyle/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Noun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The art or practice of designing and constructing buildings.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The style of a building with regard to a specific period, place, or culture.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9951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chemeClr val="bg2">
                    <a:lumMod val="75000"/>
                  </a:schemeClr>
                </a:solidFill>
                <a:latin typeface="Viner Hand ITC" pitchFamily="66" charset="0"/>
              </a:rPr>
              <a:t>Pointed Arches</a:t>
            </a:r>
            <a:endParaRPr lang="en-US" sz="6000" dirty="0">
              <a:solidFill>
                <a:schemeClr val="bg2">
                  <a:lumMod val="75000"/>
                </a:schemeClr>
              </a:solidFill>
              <a:latin typeface="Viner Hand ITC" pitchFamily="66" charset="0"/>
            </a:endParaRPr>
          </a:p>
        </p:txBody>
      </p:sp>
      <p:pic>
        <p:nvPicPr>
          <p:cNvPr id="9218" name="Picture 2" descr="http://www.brogilbert.org/agefaith/agefaith_notreda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057400"/>
            <a:ext cx="5791200" cy="438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443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solidFill>
                  <a:schemeClr val="bg2">
                    <a:lumMod val="75000"/>
                  </a:schemeClr>
                </a:solidFill>
                <a:latin typeface="Viner Hand ITC" pitchFamily="66" charset="0"/>
              </a:rPr>
              <a:t>Bell Towers &amp; Spires</a:t>
            </a:r>
            <a:endParaRPr lang="en-US" sz="6600" dirty="0">
              <a:solidFill>
                <a:schemeClr val="bg2">
                  <a:lumMod val="75000"/>
                </a:schemeClr>
              </a:solidFill>
              <a:latin typeface="Viner Hand ITC" pitchFamily="66" charset="0"/>
            </a:endParaRPr>
          </a:p>
        </p:txBody>
      </p:sp>
      <p:pic>
        <p:nvPicPr>
          <p:cNvPr id="6148" name="Picture 4" descr="http://www.ma.utexas.edu/users/rodin/france/paris/notredame_tow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557" y="3878806"/>
            <a:ext cx="2004326" cy="2675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www.hainsworth.com/wp-content/uploads/2009/01/dscn17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16" y="1447800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2.bp.blogspot.com/-1TbCnc6Dou4/TqVg95uGahI/AAAAAAAAAPM/0HpL0T-5WwU/s1600/1_1213417980_notre_dame_spir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447800"/>
            <a:ext cx="3596268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4805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bg2">
                    <a:lumMod val="90000"/>
                  </a:schemeClr>
                </a:solidFill>
                <a:latin typeface="Viner Hand ITC" pitchFamily="66" charset="0"/>
              </a:rPr>
              <a:t>Gothic Cathedral…</a:t>
            </a:r>
            <a:endParaRPr lang="en-US" sz="5400" dirty="0">
              <a:solidFill>
                <a:schemeClr val="bg2">
                  <a:lumMod val="90000"/>
                </a:schemeClr>
              </a:solidFill>
              <a:latin typeface="Viner Hand ITC" pitchFamily="66" charset="0"/>
            </a:endParaRPr>
          </a:p>
        </p:txBody>
      </p:sp>
      <p:pic>
        <p:nvPicPr>
          <p:cNvPr id="3" name="Picture 4" descr="http://us.123rf.com/400wm/400/400/speedfighter/speedfighter0710/speedfighter071000034/1806184-general-view-of-the-notre-dame-cathedral-in-paris-in-franc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981200"/>
            <a:ext cx="6172199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977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0.tqn.com/d/architecture/1/0/X/n/NotreDameGargoyleTR00678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54" y="2209800"/>
            <a:ext cx="1830530" cy="1830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sacred-destinations.com/france/paris-notre-dame-cathedral-photos/notre-dame-gargoyle-tower-hj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894" y="2173925"/>
            <a:ext cx="2595415" cy="1946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theclausito.files.wordpress.com/2009/04/europe2007-62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3815" y="2139288"/>
            <a:ext cx="2790155" cy="2127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us.123rf.com/400wm/400/400/ewanchesser/ewanchesser0810/ewanchesser081000158/3768271-the-gargoyles-of-notre-dame-cathedral-pari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127" y="4545899"/>
            <a:ext cx="3010951" cy="200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2.bp.blogspot.com/-0H33uitiF7c/UGZ99ASXrxI/AAAAAAAAIbI/GrcAyt-znlU/s1600/notre-dame-gargoyle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646" y="381000"/>
            <a:ext cx="2695754" cy="1550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://media-cdn.tripadvisor.com/media/photo-s/02/86/12/d7/filename-bunch-of-head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425514"/>
            <a:ext cx="2014209" cy="2127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http://farm3.staticflickr.com/2771/4518732340_294db0e605_z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797" y="4709340"/>
            <a:ext cx="2757173" cy="1843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83153" cy="1864650"/>
          </a:xfrm>
        </p:spPr>
        <p:txBody>
          <a:bodyPr>
            <a:normAutofit fontScale="90000"/>
          </a:bodyPr>
          <a:lstStyle/>
          <a:p>
            <a:r>
              <a:rPr lang="en-US" sz="6600" dirty="0" smtClean="0">
                <a:solidFill>
                  <a:schemeClr val="bg2">
                    <a:lumMod val="90000"/>
                  </a:schemeClr>
                </a:solidFill>
                <a:latin typeface="Viner Hand ITC" pitchFamily="66" charset="0"/>
              </a:rPr>
              <a:t>Gargoyles &amp; Grotesques</a:t>
            </a:r>
            <a:endParaRPr lang="en-US" sz="6600" dirty="0">
              <a:solidFill>
                <a:schemeClr val="bg2">
                  <a:lumMod val="90000"/>
                </a:schemeClr>
              </a:solidFill>
              <a:latin typeface="Viner Hand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128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345" y="670890"/>
            <a:ext cx="2999455" cy="2731951"/>
          </a:xfrm>
          <a:prstGeom prst="rect">
            <a:avLst/>
          </a:prstGeom>
        </p:spPr>
      </p:pic>
      <p:pic>
        <p:nvPicPr>
          <p:cNvPr id="6146" name="Picture 2" descr="2011May -QES5Cochrane-Clay (5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7" r="14433"/>
          <a:stretch>
            <a:fillRect/>
          </a:stretch>
        </p:blipFill>
        <p:spPr bwMode="auto">
          <a:xfrm>
            <a:off x="4724400" y="670890"/>
            <a:ext cx="2819401" cy="2758109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2011May -QES5Cochrane-Clay (6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657600"/>
            <a:ext cx="3354860" cy="25146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2011May -QES5Cochrane-Clay (14)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634712"/>
            <a:ext cx="2362201" cy="29464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106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2590800"/>
          </a:xfrm>
        </p:spPr>
        <p:txBody>
          <a:bodyPr>
            <a:noAutofit/>
          </a:bodyPr>
          <a:lstStyle/>
          <a:p>
            <a:r>
              <a:rPr lang="en-US" sz="7200" dirty="0" smtClean="0">
                <a:solidFill>
                  <a:schemeClr val="bg2">
                    <a:lumMod val="90000"/>
                  </a:schemeClr>
                </a:solidFill>
                <a:latin typeface="Viner Hand ITC" pitchFamily="66" charset="0"/>
              </a:rPr>
              <a:t/>
            </a:r>
            <a:br>
              <a:rPr lang="en-US" sz="7200" dirty="0" smtClean="0">
                <a:solidFill>
                  <a:schemeClr val="bg2">
                    <a:lumMod val="90000"/>
                  </a:schemeClr>
                </a:solidFill>
                <a:latin typeface="Viner Hand ITC" pitchFamily="66" charset="0"/>
              </a:rPr>
            </a:br>
            <a:r>
              <a:rPr lang="en-US" sz="4800" dirty="0" smtClean="0">
                <a:solidFill>
                  <a:schemeClr val="bg2">
                    <a:lumMod val="90000"/>
                  </a:schemeClr>
                </a:solidFill>
                <a:latin typeface="Viner Hand ITC" pitchFamily="66" charset="0"/>
              </a:rPr>
              <a:t>Face…</a:t>
            </a:r>
            <a:r>
              <a:rPr lang="en-US" sz="7200" dirty="0">
                <a:solidFill>
                  <a:schemeClr val="bg2">
                    <a:lumMod val="90000"/>
                  </a:schemeClr>
                </a:solidFill>
                <a:latin typeface="Viner Hand ITC" pitchFamily="66" charset="0"/>
              </a:rPr>
              <a:t/>
            </a:r>
            <a:br>
              <a:rPr lang="en-US" sz="7200" dirty="0">
                <a:solidFill>
                  <a:schemeClr val="bg2">
                    <a:lumMod val="90000"/>
                  </a:schemeClr>
                </a:solidFill>
                <a:latin typeface="Viner Hand ITC" pitchFamily="66" charset="0"/>
              </a:rPr>
            </a:br>
            <a:r>
              <a:rPr lang="en-US" sz="7200" dirty="0" smtClean="0">
                <a:solidFill>
                  <a:schemeClr val="bg2">
                    <a:lumMod val="90000"/>
                  </a:schemeClr>
                </a:solidFill>
                <a:latin typeface="Viner Hand ITC" pitchFamily="66" charset="0"/>
              </a:rPr>
              <a:t>Facial Features</a:t>
            </a:r>
            <a:br>
              <a:rPr lang="en-US" sz="7200" dirty="0" smtClean="0">
                <a:solidFill>
                  <a:schemeClr val="bg2">
                    <a:lumMod val="90000"/>
                  </a:schemeClr>
                </a:solidFill>
                <a:latin typeface="Viner Hand ITC" pitchFamily="66" charset="0"/>
              </a:rPr>
            </a:br>
            <a:endParaRPr lang="en-US" sz="7200" dirty="0">
              <a:solidFill>
                <a:schemeClr val="bg2">
                  <a:lumMod val="90000"/>
                </a:schemeClr>
              </a:solidFill>
              <a:latin typeface="Viner Hand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18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Viner Hand ITC" pitchFamily="66" charset="0"/>
              </a:rPr>
              <a:t>Clay</a:t>
            </a:r>
          </a:p>
        </p:txBody>
      </p:sp>
      <p:pic>
        <p:nvPicPr>
          <p:cNvPr id="11267" name="Picture 2" descr="http://www.boothemold.com/classroom/JewelryBeads/images/bead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0" y="1962150"/>
            <a:ext cx="4286250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 descr="http://cdn.dickblick.com/items/305/32/30532-1050-1-2ww-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" y="1981200"/>
            <a:ext cx="3721100" cy="3200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999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chemeClr val="bg2"/>
                </a:solidFill>
                <a:latin typeface="Viner Hand ITC" pitchFamily="66" charset="0"/>
              </a:rPr>
              <a:t>Clay Techniques</a:t>
            </a:r>
            <a:endParaRPr lang="en-US" sz="6000" dirty="0">
              <a:solidFill>
                <a:schemeClr val="bg2"/>
              </a:solidFill>
              <a:latin typeface="Viner Hand ITC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0" y="1981200"/>
            <a:ext cx="3276600" cy="4221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 smtClean="0">
                <a:solidFill>
                  <a:schemeClr val="bg2"/>
                </a:solidFill>
              </a:rPr>
              <a:t>Pinch</a:t>
            </a:r>
          </a:p>
          <a:p>
            <a:pPr marL="0" indent="0">
              <a:buNone/>
            </a:pPr>
            <a:r>
              <a:rPr lang="en-US" sz="4800" dirty="0" smtClean="0">
                <a:solidFill>
                  <a:schemeClr val="bg2"/>
                </a:solidFill>
              </a:rPr>
              <a:t>Score</a:t>
            </a:r>
          </a:p>
          <a:p>
            <a:pPr marL="0" indent="0">
              <a:buNone/>
            </a:pPr>
            <a:r>
              <a:rPr lang="en-US" sz="4800" dirty="0" smtClean="0">
                <a:solidFill>
                  <a:schemeClr val="bg2"/>
                </a:solidFill>
              </a:rPr>
              <a:t>Slip</a:t>
            </a:r>
            <a:endParaRPr lang="en-US" sz="4800" dirty="0">
              <a:solidFill>
                <a:schemeClr val="bg2"/>
              </a:solidFill>
            </a:endParaRPr>
          </a:p>
        </p:txBody>
      </p:sp>
      <p:pic>
        <p:nvPicPr>
          <p:cNvPr id="4" name="Picture 4" descr="http://cdn.dickblick.com/items/305/32/30532-1050-1-2ww-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981200"/>
            <a:ext cx="3721100" cy="3200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0293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chemeClr val="bg2"/>
                </a:solidFill>
                <a:latin typeface="Viner Hand ITC" pitchFamily="66" charset="0"/>
              </a:rPr>
              <a:t>Clean-Up</a:t>
            </a:r>
            <a:endParaRPr lang="en-US" sz="6000" dirty="0">
              <a:solidFill>
                <a:schemeClr val="bg2"/>
              </a:solidFill>
              <a:latin typeface="Viner Hand ITC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00200"/>
            <a:ext cx="7467600" cy="4525963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bg2">
                    <a:lumMod val="90000"/>
                  </a:schemeClr>
                </a:solidFill>
                <a:latin typeface="Viner Hand ITC" pitchFamily="66" charset="0"/>
              </a:rPr>
              <a:t>Carve name and year on bottom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bg2">
                    <a:lumMod val="90000"/>
                  </a:schemeClr>
                </a:solidFill>
                <a:latin typeface="Viner Hand ITC" pitchFamily="66" charset="0"/>
              </a:rPr>
              <a:t>Sculpture to drying area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bg2">
                    <a:lumMod val="90000"/>
                  </a:schemeClr>
                </a:solidFill>
                <a:latin typeface="Viner Hand ITC" pitchFamily="66" charset="0"/>
              </a:rPr>
              <a:t>Return leftover clay &amp; tools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bg2">
                    <a:lumMod val="90000"/>
                  </a:schemeClr>
                </a:solidFill>
                <a:latin typeface="Viner Hand ITC" pitchFamily="66" charset="0"/>
              </a:rPr>
              <a:t>Wash hands thoroughly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bg2">
                    <a:lumMod val="90000"/>
                  </a:schemeClr>
                </a:solidFill>
                <a:latin typeface="Viner Hand ITC" pitchFamily="66" charset="0"/>
              </a:rPr>
              <a:t>Desks wiped </a:t>
            </a:r>
            <a:r>
              <a:rPr lang="en-US" smtClean="0">
                <a:solidFill>
                  <a:schemeClr val="bg2">
                    <a:lumMod val="90000"/>
                  </a:schemeClr>
                </a:solidFill>
                <a:latin typeface="Viner Hand ITC" pitchFamily="66" charset="0"/>
              </a:rPr>
              <a:t>with damp cloth</a:t>
            </a:r>
            <a:endParaRPr lang="en-US" dirty="0" smtClean="0">
              <a:solidFill>
                <a:schemeClr val="bg2">
                  <a:lumMod val="90000"/>
                </a:schemeClr>
              </a:solidFill>
              <a:latin typeface="Viner Hand ITC" pitchFamily="66" charset="0"/>
            </a:endParaRPr>
          </a:p>
          <a:p>
            <a:pPr marL="0" indent="0">
              <a:buNone/>
            </a:pPr>
            <a:endParaRPr lang="en-US" dirty="0">
              <a:solidFill>
                <a:schemeClr val="bg2">
                  <a:lumMod val="90000"/>
                </a:schemeClr>
              </a:solidFill>
              <a:latin typeface="Viner Hand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30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>
                <a:solidFill>
                  <a:schemeClr val="bg2">
                    <a:lumMod val="75000"/>
                  </a:schemeClr>
                </a:solidFill>
                <a:latin typeface="Viner Hand ITC" pitchFamily="66" charset="0"/>
              </a:rPr>
              <a:t>Middle Ages</a:t>
            </a:r>
            <a:endParaRPr lang="en-US" sz="7200" dirty="0">
              <a:solidFill>
                <a:schemeClr val="bg2">
                  <a:lumMod val="75000"/>
                </a:schemeClr>
              </a:solidFill>
              <a:latin typeface="Viner Hand ITC" pitchFamily="66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181600" y="1905000"/>
            <a:ext cx="3505200" cy="48006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b="1" dirty="0" smtClean="0">
                <a:solidFill>
                  <a:schemeClr val="bg2">
                    <a:lumMod val="90000"/>
                  </a:schemeClr>
                </a:solidFill>
                <a:latin typeface="Viner Hand ITC" pitchFamily="66" charset="0"/>
              </a:rPr>
              <a:t>Cathedral</a:t>
            </a:r>
          </a:p>
          <a:p>
            <a:pPr marL="0" indent="0" algn="ctr">
              <a:buNone/>
            </a:pPr>
            <a:endParaRPr lang="en-US" sz="2000" b="1" dirty="0">
              <a:solidFill>
                <a:schemeClr val="bg2">
                  <a:lumMod val="90000"/>
                </a:schemeClr>
              </a:solidFill>
              <a:latin typeface="Viner Hand ITC" pitchFamily="66" charset="0"/>
            </a:endParaRPr>
          </a:p>
          <a:p>
            <a:pPr marL="0" indent="0" algn="ctr">
              <a:buNone/>
            </a:pPr>
            <a:r>
              <a:rPr lang="en-US" b="1" dirty="0" smtClean="0">
                <a:solidFill>
                  <a:schemeClr val="bg2">
                    <a:lumMod val="90000"/>
                  </a:schemeClr>
                </a:solidFill>
                <a:latin typeface="Viner Hand ITC" pitchFamily="66" charset="0"/>
              </a:rPr>
              <a:t>Gothic Architecture</a:t>
            </a:r>
          </a:p>
          <a:p>
            <a:pPr marL="0" indent="0" algn="ctr">
              <a:buNone/>
            </a:pPr>
            <a:endParaRPr lang="en-US" sz="2000" b="1" dirty="0">
              <a:solidFill>
                <a:schemeClr val="bg2">
                  <a:lumMod val="90000"/>
                </a:schemeClr>
              </a:solidFill>
              <a:latin typeface="Viner Hand ITC" pitchFamily="66" charset="0"/>
            </a:endParaRPr>
          </a:p>
          <a:p>
            <a:pPr marL="0" indent="0" algn="ctr">
              <a:buNone/>
            </a:pPr>
            <a:r>
              <a:rPr lang="en-US" b="1" dirty="0" smtClean="0">
                <a:solidFill>
                  <a:schemeClr val="bg2">
                    <a:lumMod val="90000"/>
                  </a:schemeClr>
                </a:solidFill>
                <a:latin typeface="Viner Hand ITC" pitchFamily="66" charset="0"/>
              </a:rPr>
              <a:t>Notre Dame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chemeClr val="bg2">
                    <a:lumMod val="90000"/>
                  </a:schemeClr>
                </a:solidFill>
                <a:latin typeface="Viner Hand ITC" pitchFamily="66" charset="0"/>
              </a:rPr>
              <a:t>Paris, France</a:t>
            </a:r>
          </a:p>
          <a:p>
            <a:pPr marL="0" indent="0" algn="ctr">
              <a:buNone/>
            </a:pPr>
            <a:endParaRPr lang="en-US" sz="2400" b="1" dirty="0" smtClean="0">
              <a:solidFill>
                <a:schemeClr val="bg2">
                  <a:lumMod val="90000"/>
                </a:schemeClr>
              </a:solidFill>
              <a:latin typeface="Viner Hand ITC" pitchFamily="66" charset="0"/>
            </a:endParaRPr>
          </a:p>
          <a:p>
            <a:pPr marL="0" indent="0" algn="ctr">
              <a:buNone/>
            </a:pPr>
            <a:r>
              <a:rPr lang="en-US" sz="2400" b="1" dirty="0" smtClean="0">
                <a:solidFill>
                  <a:schemeClr val="bg2">
                    <a:lumMod val="90000"/>
                  </a:schemeClr>
                </a:solidFill>
                <a:latin typeface="Viner Hand ITC" pitchFamily="66" charset="0"/>
              </a:rPr>
              <a:t>Construction…</a:t>
            </a:r>
          </a:p>
          <a:p>
            <a:pPr marL="0" indent="0" algn="ctr">
              <a:buNone/>
            </a:pPr>
            <a:r>
              <a:rPr lang="en-US" sz="2400" b="1" dirty="0" smtClean="0">
                <a:solidFill>
                  <a:schemeClr val="bg2">
                    <a:lumMod val="90000"/>
                  </a:schemeClr>
                </a:solidFill>
                <a:latin typeface="Viner Hand ITC" pitchFamily="66" charset="0"/>
              </a:rPr>
              <a:t>1163-1250 (mostly)</a:t>
            </a:r>
            <a:endParaRPr lang="en-US" sz="2400" b="1" dirty="0">
              <a:solidFill>
                <a:schemeClr val="bg2">
                  <a:lumMod val="90000"/>
                </a:schemeClr>
              </a:solidFill>
              <a:latin typeface="Viner Hand ITC" pitchFamily="66" charset="0"/>
            </a:endParaRPr>
          </a:p>
        </p:txBody>
      </p:sp>
      <p:pic>
        <p:nvPicPr>
          <p:cNvPr id="1026" name="Picture 2" descr="File:NotreDameI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70881"/>
            <a:ext cx="466725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3130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arissvtravels.com/wp-content/uploads/2012/02/Notre-Dame-Cathedr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8642" y="3962400"/>
            <a:ext cx="3607558" cy="2705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dirty="0" smtClean="0">
                <a:solidFill>
                  <a:schemeClr val="bg2">
                    <a:lumMod val="90000"/>
                  </a:schemeClr>
                </a:solidFill>
                <a:latin typeface="Viner Hand ITC" pitchFamily="66" charset="0"/>
              </a:rPr>
              <a:t>Notre Dame Cathedral</a:t>
            </a:r>
            <a:endParaRPr lang="en-US" sz="5400" dirty="0">
              <a:solidFill>
                <a:schemeClr val="bg2">
                  <a:lumMod val="90000"/>
                </a:schemeClr>
              </a:solidFill>
              <a:latin typeface="Viner Hand ITC" pitchFamily="66" charset="0"/>
            </a:endParaRPr>
          </a:p>
        </p:txBody>
      </p:sp>
      <p:pic>
        <p:nvPicPr>
          <p:cNvPr id="3" name="Picture 2" descr="Fil:Facade-notre-dame-paris-ciel-bleu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318897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us.123rf.com/400wm/400/400/speedfighter/speedfighter0811/speedfighter081100037/3879354-exterior-facade-of-notre-dame-cathedral-paris-franc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8642" y="1404961"/>
            <a:ext cx="3607558" cy="2405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1844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classconnection.s3.amazonaws.com/605/flashcards/22605/png/floor_plan__cathedral_of_notre-dame__paris__circa_1155-1250133600906460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092325"/>
            <a:ext cx="3638550" cy="401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70656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smtClean="0">
                <a:solidFill>
                  <a:schemeClr val="bg2">
                    <a:lumMod val="90000"/>
                  </a:schemeClr>
                </a:solidFill>
                <a:latin typeface="Viner Hand ITC" pitchFamily="66" charset="0"/>
              </a:rPr>
              <a:t>Notre Dame Cathedral</a:t>
            </a:r>
          </a:p>
          <a:p>
            <a:r>
              <a:rPr lang="en-US" sz="5400" dirty="0" smtClean="0">
                <a:solidFill>
                  <a:schemeClr val="bg2">
                    <a:lumMod val="90000"/>
                  </a:schemeClr>
                </a:solidFill>
                <a:latin typeface="Viner Hand ITC" pitchFamily="66" charset="0"/>
              </a:rPr>
              <a:t>Floor Plan</a:t>
            </a:r>
            <a:endParaRPr lang="en-US" sz="5400" dirty="0">
              <a:solidFill>
                <a:schemeClr val="bg2">
                  <a:lumMod val="90000"/>
                </a:schemeClr>
              </a:solidFill>
              <a:latin typeface="Viner Hand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0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2544762"/>
          </a:xfrm>
        </p:spPr>
        <p:txBody>
          <a:bodyPr>
            <a:noAutofit/>
          </a:bodyPr>
          <a:lstStyle/>
          <a:p>
            <a:r>
              <a:rPr lang="en-US" sz="7200" dirty="0" smtClean="0">
                <a:solidFill>
                  <a:schemeClr val="bg2">
                    <a:lumMod val="90000"/>
                  </a:schemeClr>
                </a:solidFill>
                <a:latin typeface="Viner Hand ITC" pitchFamily="66" charset="0"/>
              </a:rPr>
              <a:t>Characteristics of Gothic Cathedrals</a:t>
            </a:r>
            <a:endParaRPr lang="en-US" sz="7200" dirty="0">
              <a:solidFill>
                <a:schemeClr val="bg2">
                  <a:lumMod val="90000"/>
                </a:schemeClr>
              </a:solidFill>
              <a:latin typeface="Viner Hand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32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>
                <a:solidFill>
                  <a:schemeClr val="bg2">
                    <a:lumMod val="75000"/>
                  </a:schemeClr>
                </a:solidFill>
                <a:latin typeface="Viner Hand ITC" pitchFamily="66" charset="0"/>
              </a:rPr>
              <a:t>Height</a:t>
            </a:r>
            <a:endParaRPr lang="en-US" sz="7200" dirty="0">
              <a:solidFill>
                <a:schemeClr val="bg2">
                  <a:lumMod val="75000"/>
                </a:schemeClr>
              </a:solidFill>
              <a:latin typeface="Viner Hand ITC" pitchFamily="66" charset="0"/>
            </a:endParaRPr>
          </a:p>
        </p:txBody>
      </p:sp>
      <p:pic>
        <p:nvPicPr>
          <p:cNvPr id="7170" name="Picture 2" descr="http://www.anicursor.com/koeln7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35276"/>
            <a:ext cx="4000391" cy="3525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classics.uc.edu/~johnson/hum98/slides/set2/slide0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609" y="1503430"/>
            <a:ext cx="4396344" cy="2916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43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highvisibilitycataloguing.files.wordpress.com/2012/05/img_039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75260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What happens when you try to build a tall tower or wall?</a:t>
            </a:r>
            <a:endParaRPr lang="en-US" dirty="0">
              <a:solidFill>
                <a:schemeClr val="bg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03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Viner Hand ITC" pitchFamily="66" charset="0"/>
              </a:rPr>
              <a:t>Buttresses &amp; Flying Buttresses</a:t>
            </a:r>
            <a:endParaRPr lang="en-US" dirty="0">
              <a:solidFill>
                <a:schemeClr val="bg2">
                  <a:lumMod val="75000"/>
                </a:schemeClr>
              </a:solidFill>
              <a:latin typeface="Viner Hand ITC" pitchFamily="66" charset="0"/>
            </a:endParaRPr>
          </a:p>
        </p:txBody>
      </p:sp>
      <p:pic>
        <p:nvPicPr>
          <p:cNvPr id="8194" name="Picture 2" descr="http://www.bc.edu/bc_org/avp/cas/fnart/arch/gothic/chartres/chartres0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839" y="1457114"/>
            <a:ext cx="3173426" cy="220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3.bp.blogspot.com/_cUDSfv5ifAg/S9x7VefnjLI/AAAAAAAAAks/SH_CU6LKt_c/s1600/FlyingButtress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973773"/>
            <a:ext cx="3581400" cy="2506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2.bp.blogspot.com/_tm5R3HawLiU/SU1WojqcEXI/AAAAAAAAAAM/s-OQ4jaivgQ/s320/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253283"/>
            <a:ext cx="2451887" cy="2398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://farm2.staticflickr.com/1127/863169535_36a6bd239f_z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87" y="3951027"/>
            <a:ext cx="3276600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650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676400"/>
          </a:xfrm>
        </p:spPr>
        <p:txBody>
          <a:bodyPr>
            <a:normAutofit fontScale="90000"/>
          </a:bodyPr>
          <a:lstStyle/>
          <a:p>
            <a:r>
              <a:rPr lang="en-US" sz="6000" dirty="0" smtClean="0">
                <a:solidFill>
                  <a:schemeClr val="bg2">
                    <a:lumMod val="75000"/>
                  </a:schemeClr>
                </a:solidFill>
                <a:latin typeface="Viner Hand ITC" pitchFamily="66" charset="0"/>
              </a:rPr>
              <a:t>Light, Stained Glass &amp;</a:t>
            </a:r>
            <a:br>
              <a:rPr lang="en-US" sz="6000" dirty="0" smtClean="0">
                <a:solidFill>
                  <a:schemeClr val="bg2">
                    <a:lumMod val="75000"/>
                  </a:schemeClr>
                </a:solidFill>
                <a:latin typeface="Viner Hand ITC" pitchFamily="66" charset="0"/>
              </a:rPr>
            </a:br>
            <a:r>
              <a:rPr lang="en-US" sz="6000" dirty="0" smtClean="0">
                <a:solidFill>
                  <a:schemeClr val="bg2">
                    <a:lumMod val="75000"/>
                  </a:schemeClr>
                </a:solidFill>
                <a:latin typeface="Viner Hand ITC" pitchFamily="66" charset="0"/>
              </a:rPr>
              <a:t>Rose Windows</a:t>
            </a:r>
            <a:endParaRPr lang="en-US" sz="6000" dirty="0">
              <a:latin typeface="Viner Hand ITC" pitchFamily="66" charset="0"/>
            </a:endParaRPr>
          </a:p>
        </p:txBody>
      </p:sp>
      <p:pic>
        <p:nvPicPr>
          <p:cNvPr id="5122" name="Picture 2" descr="http://www.aviewoncities.com/img/paris/kvefr3080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667000"/>
            <a:ext cx="3771899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2.bp.blogspot.com/_RmOHeNe9ALo/TUY39WDgGlI/AAAAAAAABaY/T1OGabsCtF0/s600/rose%2Bwindow%2Bnotre%2Bdame%2Bparis%2B%25282%25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86000"/>
            <a:ext cx="3657600" cy="4258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659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122</Words>
  <Application>Microsoft Office PowerPoint</Application>
  <PresentationFormat>On-screen Show (4:3)</PresentationFormat>
  <Paragraphs>38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Architecture</vt:lpstr>
      <vt:lpstr>Middle Ages</vt:lpstr>
      <vt:lpstr>Notre Dame Cathedral</vt:lpstr>
      <vt:lpstr>PowerPoint Presentation</vt:lpstr>
      <vt:lpstr>Characteristics of Gothic Cathedrals</vt:lpstr>
      <vt:lpstr>Height</vt:lpstr>
      <vt:lpstr>What happens when you try to build a tall tower or wall?</vt:lpstr>
      <vt:lpstr>Buttresses &amp; Flying Buttresses</vt:lpstr>
      <vt:lpstr>Light, Stained Glass &amp; Rose Windows</vt:lpstr>
      <vt:lpstr>Pointed Arches</vt:lpstr>
      <vt:lpstr>Bell Towers &amp; Spires</vt:lpstr>
      <vt:lpstr>Gothic Cathedral…</vt:lpstr>
      <vt:lpstr>Gargoyles &amp; Grotesques</vt:lpstr>
      <vt:lpstr>PowerPoint Presentation</vt:lpstr>
      <vt:lpstr> Face… Facial Features </vt:lpstr>
      <vt:lpstr>Clay</vt:lpstr>
      <vt:lpstr>Clay Techniques</vt:lpstr>
      <vt:lpstr>Clean-Up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Middle Ages</dc:title>
  <dc:creator>Stoddart, Heidi (ED06)</dc:creator>
  <cp:lastModifiedBy>Stoddart, Heidi (ED06)</cp:lastModifiedBy>
  <cp:revision>9</cp:revision>
  <dcterms:created xsi:type="dcterms:W3CDTF">2013-01-16T17:41:07Z</dcterms:created>
  <dcterms:modified xsi:type="dcterms:W3CDTF">2013-01-17T12:30:12Z</dcterms:modified>
</cp:coreProperties>
</file>